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2CD"/>
          </a:solidFill>
        </a:fill>
      </a:tcStyle>
    </a:wholeTbl>
    <a:band2H>
      <a:tcTxStyle b="def" i="def"/>
      <a:tcStyle>
        <a:tcBdr/>
        <a:fill>
          <a:solidFill>
            <a:srgbClr val="FF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 b="def" i="def"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 b="def" i="def"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" name="Shape 10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311708" y="744574"/>
            <a:ext cx="8520601" cy="2052601"/>
          </a:xfrm>
          <a:prstGeom prst="rect">
            <a:avLst/>
          </a:prstGeom>
        </p:spPr>
        <p:txBody>
          <a:bodyPr anchor="b"/>
          <a:lstStyle>
            <a:lvl1pPr algn="ctr">
              <a:defRPr sz="5200"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311699" y="2834125"/>
            <a:ext cx="8520602" cy="792601"/>
          </a:xfrm>
          <a:prstGeom prst="rect">
            <a:avLst/>
          </a:prstGeom>
        </p:spPr>
        <p:txBody>
          <a:bodyPr/>
          <a:lstStyle>
            <a:lvl1pPr marL="342900" indent="-228600" algn="ctr">
              <a:lnSpc>
                <a:spcPct val="100000"/>
              </a:lnSpc>
              <a:buClrTx/>
              <a:buSzTx/>
              <a:buFontTx/>
              <a:buNone/>
              <a:defRPr sz="2800"/>
            </a:lvl1pPr>
            <a:lvl2pPr marL="342900" indent="254000" algn="ctr">
              <a:lnSpc>
                <a:spcPct val="100000"/>
              </a:lnSpc>
              <a:buClrTx/>
              <a:buSzTx/>
              <a:buFontTx/>
              <a:buNone/>
              <a:defRPr sz="2800"/>
            </a:lvl2pPr>
            <a:lvl3pPr marL="342900" indent="711200" algn="ctr">
              <a:lnSpc>
                <a:spcPct val="100000"/>
              </a:lnSpc>
              <a:buClrTx/>
              <a:buSzTx/>
              <a:buFontTx/>
              <a:buNone/>
              <a:defRPr sz="2800"/>
            </a:lvl3pPr>
            <a:lvl4pPr marL="342900" indent="1168400" algn="ctr">
              <a:lnSpc>
                <a:spcPct val="100000"/>
              </a:lnSpc>
              <a:buClrTx/>
              <a:buSzTx/>
              <a:buFontTx/>
              <a:buNone/>
              <a:defRPr sz="2800"/>
            </a:lvl4pPr>
            <a:lvl5pPr marL="342900" indent="1625600" algn="ctr">
              <a:lnSpc>
                <a:spcPct val="100000"/>
              </a:lnSpc>
              <a:buClrTx/>
              <a:buSzTx/>
              <a:buFontTx/>
              <a:buNone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itle Text"/>
          <p:cNvSpPr txBox="1"/>
          <p:nvPr>
            <p:ph type="title"/>
          </p:nvPr>
        </p:nvSpPr>
        <p:spPr>
          <a:xfrm>
            <a:off x="311699" y="1106125"/>
            <a:ext cx="8520602" cy="1963500"/>
          </a:xfrm>
          <a:prstGeom prst="rect">
            <a:avLst/>
          </a:prstGeom>
        </p:spPr>
        <p:txBody>
          <a:bodyPr anchor="b"/>
          <a:lstStyle>
            <a:lvl1pPr algn="ctr">
              <a:defRPr sz="12000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92" name="Body Level One…"/>
          <p:cNvSpPr txBox="1"/>
          <p:nvPr>
            <p:ph type="body" sz="half" idx="1"/>
          </p:nvPr>
        </p:nvSpPr>
        <p:spPr>
          <a:xfrm>
            <a:off x="311699" y="3152225"/>
            <a:ext cx="8520602" cy="1300800"/>
          </a:xfrm>
          <a:prstGeom prst="rect">
            <a:avLst/>
          </a:prstGeom>
        </p:spPr>
        <p:txBody>
          <a:bodyPr/>
          <a:lstStyle>
            <a:lvl1pPr algn="ctr"/>
            <a:lvl2pPr algn="ctr"/>
            <a:lvl3pPr algn="ctr"/>
            <a:lvl4pPr algn="ctr"/>
            <a:lvl5pPr algn="ctr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311699" y="2150849"/>
            <a:ext cx="8520602" cy="841801"/>
          </a:xfrm>
          <a:prstGeom prst="rect">
            <a:avLst/>
          </a:prstGeom>
        </p:spPr>
        <p:txBody>
          <a:bodyPr anchor="ctr"/>
          <a:lstStyle>
            <a:lvl1pPr algn="ctr">
              <a:defRPr sz="36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8" name="Body Level One…"/>
          <p:cNvSpPr txBox="1"/>
          <p:nvPr>
            <p:ph type="body" sz="half" idx="1"/>
          </p:nvPr>
        </p:nvSpPr>
        <p:spPr>
          <a:xfrm>
            <a:off x="311699" y="1152475"/>
            <a:ext cx="3999902" cy="3416400"/>
          </a:xfrm>
          <a:prstGeom prst="rect">
            <a:avLst/>
          </a:prstGeom>
        </p:spPr>
        <p:txBody>
          <a:bodyPr/>
          <a:lstStyle>
            <a:lvl1pPr indent="-317500">
              <a:buSzPts val="1400"/>
              <a:defRPr sz="1400"/>
            </a:lvl1pPr>
            <a:lvl2pPr marL="965200" indent="-355600">
              <a:buSzPts val="1400"/>
              <a:defRPr sz="1400"/>
            </a:lvl2pPr>
            <a:lvl3pPr marL="1422400" indent="-355600">
              <a:buSzPts val="1400"/>
              <a:defRPr sz="1400"/>
            </a:lvl3pPr>
            <a:lvl4pPr marL="1879600" indent="-355600">
              <a:buSzPts val="1400"/>
              <a:defRPr sz="1400"/>
            </a:lvl4pPr>
            <a:lvl5pPr marL="2336800" indent="-355600">
              <a:buSzPts val="1400"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Google Shape;23;p5"/>
          <p:cNvSpPr txBox="1"/>
          <p:nvPr>
            <p:ph type="body" sz="half" idx="13"/>
          </p:nvPr>
        </p:nvSpPr>
        <p:spPr>
          <a:xfrm>
            <a:off x="4832399" y="1152475"/>
            <a:ext cx="3999902" cy="3416400"/>
          </a:xfrm>
          <a:prstGeom prst="rect">
            <a:avLst/>
          </a:prstGeom>
        </p:spPr>
        <p:txBody>
          <a:bodyPr/>
          <a:lstStyle/>
          <a:p>
            <a:pPr indent="-317500">
              <a:buSzPts val="1400"/>
              <a:defRPr sz="1400"/>
            </a:pP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Text"/>
          <p:cNvSpPr txBox="1"/>
          <p:nvPr>
            <p:ph type="title"/>
          </p:nvPr>
        </p:nvSpPr>
        <p:spPr>
          <a:xfrm>
            <a:off x="311699" y="555600"/>
            <a:ext cx="2808001" cy="755700"/>
          </a:xfrm>
          <a:prstGeom prst="rect">
            <a:avLst/>
          </a:prstGeom>
        </p:spPr>
        <p:txBody>
          <a:bodyPr anchor="b"/>
          <a:lstStyle>
            <a:lvl1pPr>
              <a:defRPr sz="2400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311699" y="1389599"/>
            <a:ext cx="2808001" cy="3179401"/>
          </a:xfrm>
          <a:prstGeom prst="rect">
            <a:avLst/>
          </a:prstGeom>
        </p:spPr>
        <p:txBody>
          <a:bodyPr/>
          <a:lstStyle>
            <a:lvl1pPr indent="-304800">
              <a:buSzPts val="1200"/>
              <a:defRPr sz="1200"/>
            </a:lvl1pPr>
            <a:lvl2pPr marL="914400" indent="-304800">
              <a:buSzPts val="1200"/>
              <a:defRPr sz="1200"/>
            </a:lvl2pPr>
            <a:lvl3pPr marL="1371600" indent="-304800">
              <a:buSzPts val="1200"/>
              <a:defRPr sz="1200"/>
            </a:lvl3pPr>
            <a:lvl4pPr marL="1828800" indent="-304800">
              <a:buSzPts val="1200"/>
              <a:defRPr sz="1200"/>
            </a:lvl4pPr>
            <a:lvl5pPr marL="2286000" indent="-304800">
              <a:buSzPts val="1200"/>
              <a:defRPr sz="1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/>
          <p:nvPr>
            <p:ph type="title"/>
          </p:nvPr>
        </p:nvSpPr>
        <p:spPr>
          <a:xfrm>
            <a:off x="490250" y="450149"/>
            <a:ext cx="6367801" cy="4090801"/>
          </a:xfrm>
          <a:prstGeom prst="rect">
            <a:avLst/>
          </a:prstGeom>
        </p:spPr>
        <p:txBody>
          <a:bodyPr anchor="ctr"/>
          <a:lstStyle>
            <a:lvl1pPr>
              <a:defRPr sz="4800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36;p9"/>
          <p:cNvSpPr/>
          <p:nvPr/>
        </p:nvSpPr>
        <p:spPr>
          <a:xfrm>
            <a:off x="4572000" y="-125"/>
            <a:ext cx="4572000" cy="5143501"/>
          </a:xfrm>
          <a:prstGeom prst="rect">
            <a:avLst/>
          </a:prstGeom>
          <a:solidFill>
            <a:srgbClr val="EEEEEE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sp>
        <p:nvSpPr>
          <p:cNvPr id="73" name="Title Text"/>
          <p:cNvSpPr txBox="1"/>
          <p:nvPr>
            <p:ph type="title"/>
          </p:nvPr>
        </p:nvSpPr>
        <p:spPr>
          <a:xfrm>
            <a:off x="265500" y="1233175"/>
            <a:ext cx="4045200" cy="1482301"/>
          </a:xfrm>
          <a:prstGeom prst="rect">
            <a:avLst/>
          </a:prstGeom>
        </p:spPr>
        <p:txBody>
          <a:bodyPr anchor="b"/>
          <a:lstStyle>
            <a:lvl1pPr algn="ctr">
              <a:defRPr sz="4200"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4" name="Body Level One…"/>
          <p:cNvSpPr txBox="1"/>
          <p:nvPr>
            <p:ph type="body" sz="quarter" idx="1"/>
          </p:nvPr>
        </p:nvSpPr>
        <p:spPr>
          <a:xfrm>
            <a:off x="265500" y="2803075"/>
            <a:ext cx="4045200" cy="1235101"/>
          </a:xfrm>
          <a:prstGeom prst="rect">
            <a:avLst/>
          </a:prstGeom>
        </p:spPr>
        <p:txBody>
          <a:bodyPr/>
          <a:lstStyle>
            <a:lvl1pPr marL="342900" indent="-228600" algn="ctr">
              <a:lnSpc>
                <a:spcPct val="100000"/>
              </a:lnSpc>
              <a:buClrTx/>
              <a:buSzTx/>
              <a:buFontTx/>
              <a:buNone/>
              <a:defRPr sz="2100"/>
            </a:lvl1pPr>
            <a:lvl2pPr marL="342900" indent="254000" algn="ctr">
              <a:lnSpc>
                <a:spcPct val="100000"/>
              </a:lnSpc>
              <a:buClrTx/>
              <a:buSzTx/>
              <a:buFontTx/>
              <a:buNone/>
              <a:defRPr sz="2100"/>
            </a:lvl2pPr>
            <a:lvl3pPr marL="342900" indent="711200" algn="ctr">
              <a:lnSpc>
                <a:spcPct val="100000"/>
              </a:lnSpc>
              <a:buClrTx/>
              <a:buSzTx/>
              <a:buFontTx/>
              <a:buNone/>
              <a:defRPr sz="2100"/>
            </a:lvl3pPr>
            <a:lvl4pPr marL="342900" indent="1168400" algn="ctr">
              <a:lnSpc>
                <a:spcPct val="100000"/>
              </a:lnSpc>
              <a:buClrTx/>
              <a:buSzTx/>
              <a:buFontTx/>
              <a:buNone/>
              <a:defRPr sz="2100"/>
            </a:lvl4pPr>
            <a:lvl5pPr marL="342900" indent="1625600" algn="ctr">
              <a:lnSpc>
                <a:spcPct val="100000"/>
              </a:lnSpc>
              <a:buClrTx/>
              <a:buSzTx/>
              <a:buFontTx/>
              <a:buNone/>
              <a:defRPr sz="21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" name="Google Shape;39;p9"/>
          <p:cNvSpPr txBox="1"/>
          <p:nvPr>
            <p:ph type="body" sz="half" idx="13"/>
          </p:nvPr>
        </p:nvSpPr>
        <p:spPr>
          <a:xfrm>
            <a:off x="4939500" y="724074"/>
            <a:ext cx="3837000" cy="3695102"/>
          </a:xfrm>
          <a:prstGeom prst="rect">
            <a:avLst/>
          </a:prstGeom>
        </p:spPr>
        <p:txBody>
          <a:bodyPr anchor="ctr"/>
          <a:lstStyle/>
          <a:p>
            <a:pPr/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ody Level One…"/>
          <p:cNvSpPr txBox="1"/>
          <p:nvPr>
            <p:ph type="body" sz="quarter" idx="1"/>
          </p:nvPr>
        </p:nvSpPr>
        <p:spPr>
          <a:xfrm>
            <a:off x="311699" y="4230575"/>
            <a:ext cx="5998802" cy="605101"/>
          </a:xfrm>
          <a:prstGeom prst="rect">
            <a:avLst/>
          </a:prstGeom>
        </p:spPr>
        <p:txBody>
          <a:bodyPr anchor="ctr"/>
          <a:lstStyle>
            <a:lvl1pPr marL="228600" indent="0">
              <a:lnSpc>
                <a:spcPct val="100000"/>
              </a:lnSpc>
              <a:buClrTx/>
              <a:buSzTx/>
              <a:buFontTx/>
              <a:buNone/>
            </a:lvl1pPr>
            <a:lvl2pPr>
              <a:lnSpc>
                <a:spcPct val="100000"/>
              </a:lnSpc>
              <a:buClrTx/>
              <a:buFontTx/>
            </a:lvl2pPr>
            <a:lvl3pPr>
              <a:lnSpc>
                <a:spcPct val="100000"/>
              </a:lnSpc>
              <a:buClrTx/>
              <a:buFontTx/>
            </a:lvl3pPr>
            <a:lvl4pPr>
              <a:lnSpc>
                <a:spcPct val="100000"/>
              </a:lnSpc>
              <a:buClrTx/>
              <a:buFontTx/>
            </a:lvl4pPr>
            <a:lvl5pPr>
              <a:lnSpc>
                <a:spcPct val="100000"/>
              </a:lnSpc>
              <a:buClrTx/>
              <a:buFont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0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Montserrat Medium"/>
          <a:ea typeface="Montserrat Medium"/>
          <a:cs typeface="Montserrat Medium"/>
          <a:sym typeface="Montserrat Mediu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Montserrat Medium"/>
          <a:ea typeface="Montserrat Medium"/>
          <a:cs typeface="Montserrat Medium"/>
          <a:sym typeface="Montserrat Mediu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Montserrat Medium"/>
          <a:ea typeface="Montserrat Medium"/>
          <a:cs typeface="Montserrat Medium"/>
          <a:sym typeface="Montserrat Mediu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Montserrat Medium"/>
          <a:ea typeface="Montserrat Medium"/>
          <a:cs typeface="Montserrat Medium"/>
          <a:sym typeface="Montserrat Mediu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Montserrat Medium"/>
          <a:ea typeface="Montserrat Medium"/>
          <a:cs typeface="Montserrat Medium"/>
          <a:sym typeface="Montserrat Mediu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Montserrat Medium"/>
          <a:ea typeface="Montserrat Medium"/>
          <a:cs typeface="Montserrat Medium"/>
          <a:sym typeface="Montserrat Mediu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Montserrat Medium"/>
          <a:ea typeface="Montserrat Medium"/>
          <a:cs typeface="Montserrat Medium"/>
          <a:sym typeface="Montserrat Mediu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Montserrat Medium"/>
          <a:ea typeface="Montserrat Medium"/>
          <a:cs typeface="Montserrat Medium"/>
          <a:sym typeface="Montserrat Mediu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Montserrat Medium"/>
          <a:ea typeface="Montserrat Medium"/>
          <a:cs typeface="Montserrat Medium"/>
          <a:sym typeface="Montserrat Medium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Helvetica"/>
        <a:buChar char="●"/>
        <a:tabLst/>
        <a:defRPr b="0" baseline="0" cap="none" i="0" spc="0" strike="noStrike" sz="1800" u="none">
          <a:ln>
            <a:noFill/>
          </a:ln>
          <a:solidFill>
            <a:schemeClr val="accent2">
              <a:lumOff val="21764"/>
            </a:schemeClr>
          </a:solidFill>
          <a:uFillTx/>
          <a:latin typeface="Montserrat"/>
          <a:ea typeface="Montserrat"/>
          <a:cs typeface="Montserrat"/>
          <a:sym typeface="Montserrat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Helvetica"/>
        <a:buChar char="○"/>
        <a:tabLst/>
        <a:defRPr b="0" baseline="0" cap="none" i="0" spc="0" strike="noStrike" sz="1800" u="none">
          <a:ln>
            <a:noFill/>
          </a:ln>
          <a:solidFill>
            <a:schemeClr val="accent2">
              <a:lumOff val="21764"/>
            </a:schemeClr>
          </a:solidFill>
          <a:uFillTx/>
          <a:latin typeface="Montserrat"/>
          <a:ea typeface="Montserrat"/>
          <a:cs typeface="Montserrat"/>
          <a:sym typeface="Montserrat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Helvetica"/>
        <a:buChar char="■"/>
        <a:tabLst/>
        <a:defRPr b="0" baseline="0" cap="none" i="0" spc="0" strike="noStrike" sz="1800" u="none">
          <a:ln>
            <a:noFill/>
          </a:ln>
          <a:solidFill>
            <a:schemeClr val="accent2">
              <a:lumOff val="21764"/>
            </a:schemeClr>
          </a:solidFill>
          <a:uFillTx/>
          <a:latin typeface="Montserrat"/>
          <a:ea typeface="Montserrat"/>
          <a:cs typeface="Montserrat"/>
          <a:sym typeface="Montserrat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Helvetica"/>
        <a:buChar char="●"/>
        <a:tabLst/>
        <a:defRPr b="0" baseline="0" cap="none" i="0" spc="0" strike="noStrike" sz="1800" u="none">
          <a:ln>
            <a:noFill/>
          </a:ln>
          <a:solidFill>
            <a:schemeClr val="accent2">
              <a:lumOff val="21764"/>
            </a:schemeClr>
          </a:solidFill>
          <a:uFillTx/>
          <a:latin typeface="Montserrat"/>
          <a:ea typeface="Montserrat"/>
          <a:cs typeface="Montserrat"/>
          <a:sym typeface="Montserrat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Helvetica"/>
        <a:buChar char="○"/>
        <a:tabLst/>
        <a:defRPr b="0" baseline="0" cap="none" i="0" spc="0" strike="noStrike" sz="1800" u="none">
          <a:ln>
            <a:noFill/>
          </a:ln>
          <a:solidFill>
            <a:schemeClr val="accent2">
              <a:lumOff val="21764"/>
            </a:schemeClr>
          </a:solidFill>
          <a:uFillTx/>
          <a:latin typeface="Montserrat"/>
          <a:ea typeface="Montserrat"/>
          <a:cs typeface="Montserrat"/>
          <a:sym typeface="Montserrat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Helvetica"/>
        <a:buChar char="■"/>
        <a:tabLst/>
        <a:defRPr b="0" baseline="0" cap="none" i="0" spc="0" strike="noStrike" sz="1800" u="none">
          <a:ln>
            <a:noFill/>
          </a:ln>
          <a:solidFill>
            <a:schemeClr val="accent2">
              <a:lumOff val="21764"/>
            </a:schemeClr>
          </a:solidFill>
          <a:uFillTx/>
          <a:latin typeface="Montserrat"/>
          <a:ea typeface="Montserrat"/>
          <a:cs typeface="Montserrat"/>
          <a:sym typeface="Montserrat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Helvetica"/>
        <a:buChar char="●"/>
        <a:tabLst/>
        <a:defRPr b="0" baseline="0" cap="none" i="0" spc="0" strike="noStrike" sz="1800" u="none">
          <a:ln>
            <a:noFill/>
          </a:ln>
          <a:solidFill>
            <a:schemeClr val="accent2">
              <a:lumOff val="21764"/>
            </a:schemeClr>
          </a:solidFill>
          <a:uFillTx/>
          <a:latin typeface="Montserrat"/>
          <a:ea typeface="Montserrat"/>
          <a:cs typeface="Montserrat"/>
          <a:sym typeface="Montserrat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Helvetica"/>
        <a:buChar char="○"/>
        <a:tabLst/>
        <a:defRPr b="0" baseline="0" cap="none" i="0" spc="0" strike="noStrike" sz="1800" u="none">
          <a:ln>
            <a:noFill/>
          </a:ln>
          <a:solidFill>
            <a:schemeClr val="accent2">
              <a:lumOff val="21764"/>
            </a:schemeClr>
          </a:solidFill>
          <a:uFillTx/>
          <a:latin typeface="Montserrat"/>
          <a:ea typeface="Montserrat"/>
          <a:cs typeface="Montserrat"/>
          <a:sym typeface="Montserrat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Helvetica"/>
        <a:buChar char="■"/>
        <a:tabLst/>
        <a:defRPr b="0" baseline="0" cap="none" i="0" spc="0" strike="noStrike" sz="1800" u="none">
          <a:ln>
            <a:noFill/>
          </a:ln>
          <a:solidFill>
            <a:schemeClr val="accent2">
              <a:lumOff val="21764"/>
            </a:schemeClr>
          </a:solidFill>
          <a:uFillTx/>
          <a:latin typeface="Montserrat"/>
          <a:ea typeface="Montserrat"/>
          <a:cs typeface="Montserrat"/>
          <a:sym typeface="Montserrat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ocfl.io" TargetMode="External"/><Relationship Id="rId3" Type="http://schemas.openxmlformats.org/officeDocument/2006/relationships/hyperlink" Target="mailto:neil.jefferies@bodleian.ox.ac.uk" TargetMode="Externa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github.com/OCFL/spec/wiki/Implementations" TargetMode="External"/><Relationship Id="rId3" Type="http://schemas.openxmlformats.org/officeDocument/2006/relationships/hyperlink" Target="https://github.com/birkland/ocfl" TargetMode="External"/><Relationship Id="rId4" Type="http://schemas.openxmlformats.org/officeDocument/2006/relationships/hyperlink" Target="https://github.com/zimeon/ocfl-py" TargetMode="External"/><Relationship Id="rId5" Type="http://schemas.openxmlformats.org/officeDocument/2006/relationships/hyperlink" Target="https://github.com/srerickson/floc" TargetMode="External"/><Relationship Id="rId6" Type="http://schemas.openxmlformats.org/officeDocument/2006/relationships/hyperlink" Target="https://github.com/UW-Madison-Library/ocfl-java" TargetMode="External"/><Relationship Id="rId7" Type="http://schemas.openxmlformats.org/officeDocument/2006/relationships/hyperlink" Target="https://github.com/sul-dlss-labs/OCFL-Tools" TargetMode="External"/><Relationship Id="rId8" Type="http://schemas.openxmlformats.org/officeDocument/2006/relationships/hyperlink" Target="https://github.com/uts-eresearch/ocfl-js" TargetMode="External"/><Relationship Id="rId9" Type="http://schemas.openxmlformats.org/officeDocument/2006/relationships/hyperlink" Target="https://github.com/bcail/ocfl-http" TargetMode="Externa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github.com/OCFL/spec/wiki/Implementations" TargetMode="External"/><Relationship Id="rId3" Type="http://schemas.openxmlformats.org/officeDocument/2006/relationships/hyperlink" Target="https://data.research.uts.edu.au/" TargetMode="External"/><Relationship Id="rId4" Type="http://schemas.openxmlformats.org/officeDocument/2006/relationships/hyperlink" Target="https://catalog.paradisec.org.au/" TargetMode="External"/><Relationship Id="rId5" Type="http://schemas.openxmlformats.org/officeDocument/2006/relationships/hyperlink" Target="https://ka3.uni-koeln.de/doc/fileSystemStructure#OCFL_Data_Directory" TargetMode="External"/><Relationship Id="rId6" Type="http://schemas.openxmlformats.org/officeDocument/2006/relationships/hyperlink" Target="https://fedorarepository.org/" TargetMode="External"/><Relationship Id="rId7" Type="http://schemas.openxmlformats.org/officeDocument/2006/relationships/hyperlink" Target="https://www.hasdai.org/" TargetMode="Externa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groups.google.com/forum/#!forum/ocfl-community" TargetMode="External"/><Relationship Id="rId3" Type="http://schemas.openxmlformats.org/officeDocument/2006/relationships/hyperlink" Target="https://ocfl.io/" TargetMode="External"/><Relationship Id="rId4" Type="http://schemas.openxmlformats.org/officeDocument/2006/relationships/hyperlink" Target="https://github.com/OCFL/spec/wiki/Community-Meetings" TargetMode="External"/><Relationship Id="rId5" Type="http://schemas.openxmlformats.org/officeDocument/2006/relationships/hyperlink" Target="http://slack.fcrepo.org/" TargetMode="External"/><Relationship Id="rId6" Type="http://schemas.openxmlformats.org/officeDocument/2006/relationships/hyperlink" Target="https://github.com/OCFL/Use-Cases" TargetMode="External"/><Relationship Id="rId7" Type="http://schemas.openxmlformats.org/officeDocument/2006/relationships/hyperlink" Target="https://ocfl.io/1.0/spec/" TargetMode="External"/><Relationship Id="rId8" Type="http://schemas.openxmlformats.org/officeDocument/2006/relationships/hyperlink" Target="https://ocfl.io/1.0/implementation-notes/" TargetMode="External"/><Relationship Id="rId9" Type="http://schemas.openxmlformats.org/officeDocument/2006/relationships/hyperlink" Target="https://github.com/OCFL/spec/issues" TargetMode="Externa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mailto:neil.jefferies@bodleian.ox.ac.uk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54;p13"/>
          <p:cNvSpPr txBox="1"/>
          <p:nvPr>
            <p:ph type="ctrTitle"/>
          </p:nvPr>
        </p:nvSpPr>
        <p:spPr>
          <a:xfrm>
            <a:off x="311707" y="1049374"/>
            <a:ext cx="8520602" cy="2052600"/>
          </a:xfrm>
          <a:prstGeom prst="rect">
            <a:avLst/>
          </a:prstGeom>
        </p:spPr>
        <p:txBody>
          <a:bodyPr/>
          <a:lstStyle/>
          <a:p>
            <a:pPr defTabSz="795527">
              <a:defRPr sz="4524"/>
            </a:pPr>
            <a:r>
              <a:t>The Oxford Common File Layout</a:t>
            </a:r>
          </a:p>
          <a:p>
            <a:pPr defTabSz="795527">
              <a:defRPr i="1" sz="4524"/>
            </a:pPr>
            <a:r>
              <a:t>(OCFL)</a:t>
            </a:r>
          </a:p>
        </p:txBody>
      </p:sp>
      <p:sp>
        <p:nvSpPr>
          <p:cNvPr id="110" name="Google Shape;55;p13"/>
          <p:cNvSpPr txBox="1"/>
          <p:nvPr>
            <p:ph type="subTitle" sz="half" idx="1"/>
          </p:nvPr>
        </p:nvSpPr>
        <p:spPr>
          <a:xfrm>
            <a:off x="311699" y="3301424"/>
            <a:ext cx="8520602" cy="1172701"/>
          </a:xfrm>
          <a:prstGeom prst="rect">
            <a:avLst/>
          </a:prstGeom>
        </p:spPr>
        <p:txBody>
          <a:bodyPr/>
          <a:lstStyle/>
          <a:p>
            <a:pPr marL="0" indent="0" defTabSz="530351">
              <a:lnSpc>
                <a:spcPct val="115000"/>
              </a:lnSpc>
              <a:defRPr sz="1740" u="sng">
                <a:solidFill>
                  <a:schemeClr val="accent5"/>
                </a:solidFill>
              </a:defRPr>
            </a:pPr>
            <a:r>
              <a:rPr>
                <a:uFill>
                  <a:solidFill>
                    <a:schemeClr val="accent5"/>
                  </a:solidFill>
                </a:uFill>
                <a:hlinkClick r:id="rId2" invalidUrl="" action="" tgtFrame="" tooltip="" history="1" highlightClick="0" endSnd="0"/>
              </a:rPr>
              <a:t>https://ocfl.io</a:t>
            </a:r>
          </a:p>
          <a:p>
            <a:pPr marL="0" indent="0" algn="r" defTabSz="530351">
              <a:spcBef>
                <a:spcPts val="900"/>
              </a:spcBef>
              <a:defRPr sz="928"/>
            </a:pPr>
            <a:r>
              <a:t>Neil Jefferies</a:t>
            </a:r>
          </a:p>
          <a:p>
            <a:pPr marL="0" indent="0" algn="r" defTabSz="530351">
              <a:defRPr sz="928"/>
            </a:pPr>
            <a:r>
              <a:t>Bodleian Libraries, University of Oxford/Data Futures GmbH</a:t>
            </a:r>
          </a:p>
          <a:p>
            <a:pPr marL="0" indent="0" algn="r" defTabSz="530351">
              <a:defRPr sz="928" u="sng">
                <a:solidFill>
                  <a:schemeClr val="accent5"/>
                </a:solidFill>
              </a:defRPr>
            </a:pPr>
            <a:r>
              <a:rPr>
                <a:uFill>
                  <a:solidFill>
                    <a:schemeClr val="accent5"/>
                  </a:solidFill>
                </a:uFill>
                <a:hlinkClick r:id="rId3" invalidUrl="" action="" tgtFrame="" tooltip="" history="1" highlightClick="0" endSnd="0"/>
              </a:rPr>
              <a:t>neil.jefferies@bodleian.ox.ac.uk</a:t>
            </a:r>
          </a:p>
          <a:p>
            <a:pPr marL="0" indent="0" algn="r" defTabSz="530351">
              <a:defRPr sz="928"/>
            </a:pPr>
            <a:r>
              <a:t>@NeilSJefferies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15;p22"/>
          <p:cNvSpPr txBox="1"/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</p:spPr>
        <p:txBody>
          <a:bodyPr/>
          <a:lstStyle>
            <a:lvl1pPr defTabSz="822959">
              <a:defRPr sz="2520">
                <a:solidFill>
                  <a:srgbClr val="434343"/>
                </a:solidFill>
              </a:defRPr>
            </a:lvl1pPr>
          </a:lstStyle>
          <a:p>
            <a:pPr/>
            <a:r>
              <a:t>Who is investing in OCFL?</a:t>
            </a:r>
          </a:p>
        </p:txBody>
      </p:sp>
      <p:sp>
        <p:nvSpPr>
          <p:cNvPr id="144" name="Google Shape;116;p22"/>
          <p:cNvSpPr txBox="1"/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100" u="sng">
                <a:solidFill>
                  <a:schemeClr val="accent5"/>
                </a:solidFill>
              </a:defRPr>
            </a:pPr>
            <a:r>
              <a:rPr>
                <a:uFill>
                  <a:solidFill>
                    <a:schemeClr val="accent5"/>
                  </a:solidFill>
                </a:uFill>
                <a:hlinkClick r:id="rId2" invalidUrl="" action="" tgtFrame="" tooltip="" history="1" highlightClick="0" endSnd="0"/>
              </a:rPr>
              <a:t>Tools</a:t>
            </a:r>
          </a:p>
          <a:p>
            <a:pPr indent="-323850">
              <a:lnSpc>
                <a:spcPct val="150000"/>
              </a:lnSpc>
              <a:spcBef>
                <a:spcPts val="1600"/>
              </a:spcBef>
              <a:buSzPts val="1500"/>
              <a:defRPr b="1" sz="1500"/>
            </a:pPr>
            <a:r>
              <a:t>Johns Hopkins University</a:t>
            </a:r>
            <a:r>
              <a:rPr b="0"/>
              <a:t> - </a:t>
            </a:r>
            <a:r>
              <a:rPr b="0" u="sng">
                <a:solidFill>
                  <a:schemeClr val="accent5"/>
                </a:solidFill>
                <a:uFill>
                  <a:solidFill>
                    <a:schemeClr val="accent5"/>
                  </a:solidFill>
                </a:uFill>
                <a:hlinkClick r:id="rId3" invalidUrl="" action="" tgtFrame="" tooltip="" history="1" highlightClick="0" endSnd="0"/>
              </a:rPr>
              <a:t>Go client</a:t>
            </a:r>
          </a:p>
          <a:p>
            <a:pPr indent="-323850">
              <a:lnSpc>
                <a:spcPct val="150000"/>
              </a:lnSpc>
              <a:buSzPts val="1500"/>
              <a:defRPr b="1" sz="1500"/>
            </a:pPr>
            <a:r>
              <a:t>Cornell University</a:t>
            </a:r>
            <a:r>
              <a:rPr b="0"/>
              <a:t> - </a:t>
            </a:r>
            <a:r>
              <a:rPr b="0" u="sng">
                <a:solidFill>
                  <a:schemeClr val="accent5"/>
                </a:solidFill>
                <a:uFill>
                  <a:solidFill>
                    <a:schemeClr val="accent5"/>
                  </a:solidFill>
                </a:uFill>
                <a:hlinkClick r:id="rId4" invalidUrl="" action="" tgtFrame="" tooltip="" history="1" highlightClick="0" endSnd="0"/>
              </a:rPr>
              <a:t>Python client, validator, and test suite</a:t>
            </a:r>
          </a:p>
          <a:p>
            <a:pPr indent="-323850">
              <a:lnSpc>
                <a:spcPct val="150000"/>
              </a:lnSpc>
              <a:buSzPts val="1500"/>
              <a:defRPr b="1" sz="1500"/>
            </a:pPr>
            <a:r>
              <a:t>Penn State</a:t>
            </a:r>
            <a:r>
              <a:rPr b="0"/>
              <a:t> - </a:t>
            </a:r>
            <a:r>
              <a:rPr b="0" u="sng">
                <a:solidFill>
                  <a:schemeClr val="accent5"/>
                </a:solidFill>
                <a:uFill>
                  <a:solidFill>
                    <a:schemeClr val="accent5"/>
                  </a:solidFill>
                </a:uFill>
                <a:hlinkClick r:id="rId5" invalidUrl="" action="" tgtFrame="" tooltip="" history="1" highlightClick="0" endSnd="0"/>
              </a:rPr>
              <a:t>Go client</a:t>
            </a:r>
          </a:p>
          <a:p>
            <a:pPr indent="-323850">
              <a:lnSpc>
                <a:spcPct val="150000"/>
              </a:lnSpc>
              <a:buSzPts val="1500"/>
              <a:defRPr b="1" sz="1500"/>
            </a:pPr>
            <a:r>
              <a:t>University of Wisconsin, Madison</a:t>
            </a:r>
            <a:r>
              <a:rPr b="0"/>
              <a:t> - </a:t>
            </a:r>
            <a:r>
              <a:rPr b="0" u="sng">
                <a:solidFill>
                  <a:schemeClr val="accent5"/>
                </a:solidFill>
                <a:uFill>
                  <a:solidFill>
                    <a:schemeClr val="accent5"/>
                  </a:solidFill>
                </a:uFill>
                <a:hlinkClick r:id="rId6" invalidUrl="" action="" tgtFrame="" tooltip="" history="1" highlightClick="0" endSnd="0"/>
              </a:rPr>
              <a:t>Java client</a:t>
            </a:r>
          </a:p>
          <a:p>
            <a:pPr indent="-323850">
              <a:lnSpc>
                <a:spcPct val="150000"/>
              </a:lnSpc>
              <a:buSzPts val="1500"/>
              <a:defRPr b="1" sz="1500"/>
            </a:pPr>
            <a:r>
              <a:t>Stanford</a:t>
            </a:r>
            <a:r>
              <a:rPr b="0"/>
              <a:t> - </a:t>
            </a:r>
            <a:r>
              <a:rPr b="0" u="sng">
                <a:solidFill>
                  <a:schemeClr val="accent5"/>
                </a:solidFill>
                <a:uFill>
                  <a:solidFill>
                    <a:schemeClr val="accent5"/>
                  </a:solidFill>
                </a:uFill>
                <a:hlinkClick r:id="rId7" invalidUrl="" action="" tgtFrame="" tooltip="" history="1" highlightClick="0" endSnd="0"/>
              </a:rPr>
              <a:t>Ruby client, validator, and test suite</a:t>
            </a:r>
          </a:p>
          <a:p>
            <a:pPr indent="-323850">
              <a:lnSpc>
                <a:spcPct val="150000"/>
              </a:lnSpc>
              <a:buSzPts val="1500"/>
              <a:defRPr b="1" sz="1500"/>
            </a:pPr>
            <a:r>
              <a:t>University of Technology, Sydney</a:t>
            </a:r>
            <a:r>
              <a:rPr b="0"/>
              <a:t> - </a:t>
            </a:r>
            <a:r>
              <a:rPr b="0" u="sng">
                <a:solidFill>
                  <a:schemeClr val="accent5"/>
                </a:solidFill>
                <a:uFill>
                  <a:solidFill>
                    <a:schemeClr val="accent5"/>
                  </a:solidFill>
                </a:uFill>
                <a:hlinkClick r:id="rId8" invalidUrl="" action="" tgtFrame="" tooltip="" history="1" highlightClick="0" endSnd="0"/>
              </a:rPr>
              <a:t>Javascript client</a:t>
            </a:r>
          </a:p>
          <a:p>
            <a:pPr indent="-323850">
              <a:lnSpc>
                <a:spcPct val="150000"/>
              </a:lnSpc>
              <a:buSzPts val="1500"/>
              <a:defRPr b="1" sz="1500"/>
            </a:pPr>
            <a:r>
              <a:t>Brown University</a:t>
            </a:r>
            <a:r>
              <a:rPr b="0"/>
              <a:t> - </a:t>
            </a:r>
            <a:r>
              <a:rPr b="0" u="sng">
                <a:solidFill>
                  <a:schemeClr val="accent5"/>
                </a:solidFill>
                <a:uFill>
                  <a:solidFill>
                    <a:schemeClr val="accent5"/>
                  </a:solidFill>
                </a:uFill>
                <a:hlinkClick r:id="rId9" invalidUrl="" action="" tgtFrame="" tooltip="" history="1" highlightClick="0" endSnd="0"/>
              </a:rPr>
              <a:t>Clojure HTTP server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21;p23"/>
          <p:cNvSpPr txBox="1"/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</p:spPr>
        <p:txBody>
          <a:bodyPr/>
          <a:lstStyle>
            <a:lvl1pPr defTabSz="822959">
              <a:defRPr sz="2520">
                <a:solidFill>
                  <a:srgbClr val="434343"/>
                </a:solidFill>
              </a:defRPr>
            </a:lvl1pPr>
          </a:lstStyle>
          <a:p>
            <a:pPr/>
            <a:r>
              <a:t>Who is investing in OCFL?</a:t>
            </a:r>
          </a:p>
        </p:txBody>
      </p:sp>
      <p:sp>
        <p:nvSpPr>
          <p:cNvPr id="147" name="Google Shape;122;p23"/>
          <p:cNvSpPr txBox="1"/>
          <p:nvPr>
            <p:ph type="body" idx="1"/>
          </p:nvPr>
        </p:nvSpPr>
        <p:spPr>
          <a:xfrm>
            <a:off x="311699" y="1152475"/>
            <a:ext cx="8937302" cy="34164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300" u="sng">
                <a:solidFill>
                  <a:schemeClr val="accent5"/>
                </a:solidFill>
              </a:defRPr>
            </a:pPr>
            <a:r>
              <a:rPr>
                <a:uFill>
                  <a:solidFill>
                    <a:schemeClr val="accent5"/>
                  </a:solidFill>
                </a:uFill>
                <a:hlinkClick r:id="rId2" invalidUrl="" action="" tgtFrame="" tooltip="" history="1" highlightClick="0" endSnd="0"/>
              </a:rPr>
              <a:t>Systems</a:t>
            </a:r>
          </a:p>
          <a:p>
            <a:pPr indent="-323850">
              <a:lnSpc>
                <a:spcPct val="150000"/>
              </a:lnSpc>
              <a:spcBef>
                <a:spcPts val="1600"/>
              </a:spcBef>
              <a:buSzPts val="1500"/>
              <a:defRPr b="1" sz="1500"/>
            </a:pPr>
            <a:r>
              <a:t>University of Technology, Sydney</a:t>
            </a:r>
            <a:r>
              <a:rPr b="0"/>
              <a:t> - </a:t>
            </a:r>
            <a:r>
              <a:rPr b="0" u="sng">
                <a:solidFill>
                  <a:schemeClr val="accent5"/>
                </a:solidFill>
                <a:uFill>
                  <a:solidFill>
                    <a:schemeClr val="accent5"/>
                  </a:solidFill>
                </a:uFill>
                <a:hlinkClick r:id="rId3" invalidUrl="" action="" tgtFrame="" tooltip="" history="1" highlightClick="0" endSnd="0"/>
              </a:rPr>
              <a:t>Research Data Portal</a:t>
            </a:r>
          </a:p>
          <a:p>
            <a:pPr indent="-323850">
              <a:lnSpc>
                <a:spcPct val="150000"/>
              </a:lnSpc>
              <a:buSzPts val="1500"/>
              <a:defRPr b="1" sz="1500"/>
            </a:pPr>
            <a:r>
              <a:t>Pacific &amp; Regional Archive for Digital Sources in Endangered Cultures</a:t>
            </a:r>
            <a:r>
              <a:rPr b="0"/>
              <a:t> - </a:t>
            </a:r>
            <a:r>
              <a:rPr b="0" u="sng">
                <a:solidFill>
                  <a:schemeClr val="accent5"/>
                </a:solidFill>
                <a:uFill>
                  <a:solidFill>
                    <a:schemeClr val="accent5"/>
                  </a:solidFill>
                </a:uFill>
                <a:hlinkClick r:id="rId4" invalidUrl="" action="" tgtFrame="" tooltip="" history="1" highlightClick="0" endSnd="0"/>
              </a:rPr>
              <a:t>Catalog</a:t>
            </a:r>
          </a:p>
          <a:p>
            <a:pPr indent="-323850">
              <a:lnSpc>
                <a:spcPct val="150000"/>
              </a:lnSpc>
              <a:buSzPts val="1500"/>
              <a:defRPr b="1" sz="1500"/>
            </a:pPr>
            <a:r>
              <a:t>University of Cologne</a:t>
            </a:r>
            <a:r>
              <a:rPr b="0"/>
              <a:t> - </a:t>
            </a:r>
            <a:r>
              <a:rPr b="0" u="sng">
                <a:solidFill>
                  <a:schemeClr val="accent5"/>
                </a:solidFill>
                <a:uFill>
                  <a:solidFill>
                    <a:schemeClr val="accent5"/>
                  </a:solidFill>
                </a:uFill>
                <a:hlinkClick r:id="rId5" invalidUrl="" action="" tgtFrame="" tooltip="" history="1" highlightClick="0" endSnd="0"/>
              </a:rPr>
              <a:t>Analysis and Archiving of Audio-Visual Data</a:t>
            </a:r>
          </a:p>
          <a:p>
            <a:pPr indent="-323850">
              <a:lnSpc>
                <a:spcPct val="150000"/>
              </a:lnSpc>
              <a:buSzPts val="1500"/>
              <a:defRPr b="1" sz="1500"/>
            </a:pPr>
            <a:r>
              <a:t>LYRASIS</a:t>
            </a:r>
            <a:r>
              <a:rPr b="0"/>
              <a:t> - </a:t>
            </a:r>
            <a:r>
              <a:rPr b="0" u="sng">
                <a:solidFill>
                  <a:schemeClr val="accent5"/>
                </a:solidFill>
                <a:uFill>
                  <a:solidFill>
                    <a:schemeClr val="accent5"/>
                  </a:solidFill>
                </a:uFill>
                <a:hlinkClick r:id="rId6" invalidUrl="" action="" tgtFrame="" tooltip="" history="1" highlightClick="0" endSnd="0"/>
              </a:rPr>
              <a:t>Fedora Repository</a:t>
            </a:r>
          </a:p>
          <a:p>
            <a:pPr indent="-323850">
              <a:lnSpc>
                <a:spcPct val="150000"/>
              </a:lnSpc>
              <a:buSzPts val="1500"/>
              <a:defRPr b="1" sz="1500"/>
            </a:pPr>
            <a:r>
              <a:t>Data Futures </a:t>
            </a:r>
            <a:r>
              <a:rPr b="0"/>
              <a:t>- </a:t>
            </a:r>
            <a:r>
              <a:rPr b="0" i="1" u="sng">
                <a:solidFill>
                  <a:schemeClr val="accent5"/>
                </a:solidFill>
                <a:uFill>
                  <a:solidFill>
                    <a:schemeClr val="accent5"/>
                  </a:solidFill>
                </a:uFill>
                <a:hlinkClick r:id="rId7" invalidUrl="" action="" tgtFrame="" tooltip="" history="1" highlightClick="0" endSnd="0"/>
              </a:rPr>
              <a:t>hasdai Network</a:t>
            </a:r>
            <a:r>
              <a:rPr b="0"/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27;p24"/>
          <p:cNvSpPr txBox="1"/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</p:spPr>
        <p:txBody>
          <a:bodyPr/>
          <a:lstStyle>
            <a:lvl1pPr defTabSz="822959">
              <a:defRPr sz="2520">
                <a:solidFill>
                  <a:srgbClr val="434343"/>
                </a:solidFill>
              </a:defRPr>
            </a:lvl1pPr>
          </a:lstStyle>
          <a:p>
            <a:pPr/>
            <a:r>
              <a:t>Watching</a:t>
            </a:r>
          </a:p>
        </p:txBody>
      </p:sp>
      <p:sp>
        <p:nvSpPr>
          <p:cNvPr id="150" name="Google Shape;128;p24"/>
          <p:cNvSpPr txBox="1"/>
          <p:nvPr>
            <p:ph type="body" sz="quarter" idx="1"/>
          </p:nvPr>
        </p:nvSpPr>
        <p:spPr>
          <a:xfrm>
            <a:off x="311699" y="1152450"/>
            <a:ext cx="8520602" cy="10971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u="sng">
                <a:solidFill>
                  <a:schemeClr val="accent5"/>
                </a:solidFill>
              </a:defRPr>
            </a:pPr>
            <a:r>
              <a:rPr>
                <a:uFill>
                  <a:solidFill>
                    <a:schemeClr val="accent5"/>
                  </a:solidFill>
                </a:uFill>
                <a:hlinkClick r:id="rId2" invalidUrl="" action="" tgtFrame="" tooltip="" history="1" highlightClick="0" endSnd="0"/>
              </a:rPr>
              <a:t>https://groups.google.com/forum/#!forum/ocfl-community</a:t>
            </a:r>
            <a:r>
              <a:rPr u="none">
                <a:solidFill>
                  <a:schemeClr val="accent2">
                    <a:lumOff val="21764"/>
                  </a:schemeClr>
                </a:solidFill>
              </a:rPr>
              <a:t> </a:t>
            </a:r>
            <a:endParaRPr u="none">
              <a:solidFill>
                <a:schemeClr val="accent2">
                  <a:lumOff val="21764"/>
                </a:schemeClr>
              </a:solidFill>
            </a:endParaRPr>
          </a:p>
          <a:p>
            <a:pPr marL="0" indent="0">
              <a:spcBef>
                <a:spcPts val="1600"/>
              </a:spcBef>
              <a:buSzTx/>
              <a:buNone/>
              <a:defRPr u="sng">
                <a:solidFill>
                  <a:schemeClr val="accent5"/>
                </a:solidFill>
              </a:defRPr>
            </a:pPr>
            <a:r>
              <a:rPr>
                <a:uFill>
                  <a:solidFill>
                    <a:schemeClr val="accent5"/>
                  </a:solidFill>
                </a:uFill>
                <a:hlinkClick r:id="rId3" invalidUrl="" action="" tgtFrame="" tooltip="" history="1" highlightClick="0" endSnd="0"/>
              </a:rPr>
              <a:t>https://ocfl.io/</a:t>
            </a:r>
            <a:r>
              <a:rPr u="none">
                <a:solidFill>
                  <a:schemeClr val="accent2">
                    <a:lumOff val="21764"/>
                  </a:schemeClr>
                </a:solidFill>
              </a:rPr>
              <a:t> -- latest release and live current drafts</a:t>
            </a:r>
          </a:p>
        </p:txBody>
      </p:sp>
      <p:sp>
        <p:nvSpPr>
          <p:cNvPr id="151" name="Google Shape;129;p24"/>
          <p:cNvSpPr txBox="1"/>
          <p:nvPr/>
        </p:nvSpPr>
        <p:spPr>
          <a:xfrm>
            <a:off x="311699" y="2384275"/>
            <a:ext cx="8520602" cy="6146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/>
          <a:p>
            <a:pPr>
              <a:defRPr sz="2800">
                <a:solidFill>
                  <a:srgbClr val="434343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pPr>
            <a:r>
              <a:t>Jumping in</a:t>
            </a:r>
            <a:r>
              <a:rPr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52" name="Google Shape;130;p24"/>
          <p:cNvSpPr txBox="1"/>
          <p:nvPr/>
        </p:nvSpPr>
        <p:spPr>
          <a:xfrm>
            <a:off x="311699" y="3160699"/>
            <a:ext cx="8520602" cy="16941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/>
          <a:p>
            <a:pPr marL="457200" indent="-317500">
              <a:lnSpc>
                <a:spcPct val="150000"/>
              </a:lnSpc>
              <a:buClr>
                <a:srgbClr val="000000"/>
              </a:buClr>
              <a:buSzPts val="1400"/>
              <a:buFont typeface="Helvetica"/>
              <a:buChar char="★"/>
              <a:defRPr u="sng">
                <a:solidFill>
                  <a:schemeClr val="accent5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>
                <a:uFill>
                  <a:solidFill>
                    <a:schemeClr val="accent5"/>
                  </a:solidFill>
                </a:uFill>
                <a:hlinkClick r:id="rId4" invalidUrl="" action="" tgtFrame="" tooltip="" history="1" highlightClick="0" endSnd="0"/>
              </a:rPr>
              <a:t>Monthly calls</a:t>
            </a:r>
            <a:r>
              <a:rPr u="none">
                <a:solidFill>
                  <a:srgbClr val="000000"/>
                </a:solidFill>
              </a:rPr>
              <a:t> announced on </a:t>
            </a:r>
            <a:r>
              <a:rPr>
                <a:uFill>
                  <a:solidFill>
                    <a:schemeClr val="accent5"/>
                  </a:solidFill>
                </a:uFill>
                <a:hlinkClick r:id="rId2" invalidUrl="" action="" tgtFrame="" tooltip="" history="1" highlightClick="0" endSnd="0"/>
              </a:rPr>
              <a:t>ocfl-community Google Group</a:t>
            </a:r>
            <a:r>
              <a:rPr u="none">
                <a:solidFill>
                  <a:srgbClr val="000000"/>
                </a:solidFill>
              </a:rPr>
              <a:t> </a:t>
            </a:r>
          </a:p>
          <a:p>
            <a:pPr marL="457200" indent="-317500">
              <a:lnSpc>
                <a:spcPct val="150000"/>
              </a:lnSpc>
              <a:buClr>
                <a:srgbClr val="000000"/>
              </a:buClr>
              <a:buSzPts val="1400"/>
              <a:buFont typeface="Helvetica"/>
              <a:buChar char="★"/>
              <a:defRPr>
                <a:latin typeface="Montserrat"/>
                <a:ea typeface="Montserrat"/>
                <a:cs typeface="Montserrat"/>
                <a:sym typeface="Montserrat"/>
              </a:defRPr>
            </a:pPr>
            <a:r>
              <a:t>Join us on </a:t>
            </a:r>
            <a:r>
              <a:rPr u="sng">
                <a:solidFill>
                  <a:schemeClr val="accent5"/>
                </a:solidFill>
                <a:uFill>
                  <a:solidFill>
                    <a:schemeClr val="accent5"/>
                  </a:solidFill>
                </a:uFill>
                <a:hlinkClick r:id="rId5" invalidUrl="" action="" tgtFrame="" tooltip="" history="1" highlightClick="0" endSnd="0"/>
              </a:rPr>
              <a:t>Slack</a:t>
            </a:r>
            <a:r>
              <a:t> (channel #ocfl)</a:t>
            </a:r>
          </a:p>
          <a:p>
            <a:pPr marL="457200" indent="-317500">
              <a:lnSpc>
                <a:spcPct val="150000"/>
              </a:lnSpc>
              <a:buClr>
                <a:srgbClr val="000000"/>
              </a:buClr>
              <a:buSzPts val="1400"/>
              <a:buFont typeface="Helvetica"/>
              <a:buChar char="★"/>
              <a:defRPr>
                <a:latin typeface="Montserrat"/>
                <a:ea typeface="Montserrat"/>
                <a:cs typeface="Montserrat"/>
                <a:sym typeface="Montserrat"/>
              </a:defRPr>
            </a:pPr>
            <a:r>
              <a:t>Review and contribute </a:t>
            </a:r>
            <a:r>
              <a:rPr u="sng">
                <a:solidFill>
                  <a:schemeClr val="accent5"/>
                </a:solidFill>
                <a:uFill>
                  <a:solidFill>
                    <a:schemeClr val="accent5"/>
                  </a:solidFill>
                </a:uFill>
                <a:hlinkClick r:id="rId6" invalidUrl="" action="" tgtFrame="" tooltip="" history="1" highlightClick="0" endSnd="0"/>
              </a:rPr>
              <a:t>use cases</a:t>
            </a:r>
            <a:r>
              <a:t>.</a:t>
            </a:r>
          </a:p>
          <a:p>
            <a:pPr marL="457200" indent="-317500">
              <a:lnSpc>
                <a:spcPct val="150000"/>
              </a:lnSpc>
              <a:buClr>
                <a:srgbClr val="000000"/>
              </a:buClr>
              <a:buSzPts val="1400"/>
              <a:buFont typeface="Helvetica"/>
              <a:buChar char="★"/>
              <a:defRPr>
                <a:latin typeface="Montserrat"/>
                <a:ea typeface="Montserrat"/>
                <a:cs typeface="Montserrat"/>
                <a:sym typeface="Montserrat"/>
              </a:defRPr>
            </a:pPr>
            <a:r>
              <a:t>Review </a:t>
            </a:r>
            <a:r>
              <a:rPr u="sng">
                <a:solidFill>
                  <a:schemeClr val="accent5"/>
                </a:solidFill>
                <a:uFill>
                  <a:solidFill>
                    <a:schemeClr val="accent5"/>
                  </a:solidFill>
                </a:uFill>
                <a:hlinkClick r:id="rId7" invalidUrl="" action="" tgtFrame="" tooltip="" history="1" highlightClick="0" endSnd="0"/>
              </a:rPr>
              <a:t>spec</a:t>
            </a:r>
            <a:r>
              <a:t> &amp; </a:t>
            </a:r>
            <a:r>
              <a:rPr u="sng">
                <a:solidFill>
                  <a:schemeClr val="accent5"/>
                </a:solidFill>
                <a:uFill>
                  <a:solidFill>
                    <a:schemeClr val="accent5"/>
                  </a:solidFill>
                </a:uFill>
                <a:hlinkClick r:id="rId8" invalidUrl="" action="" tgtFrame="" tooltip="" history="1" highlightClick="0" endSnd="0"/>
              </a:rPr>
              <a:t>implementation notes</a:t>
            </a:r>
            <a:r>
              <a:t>, discuss and submit </a:t>
            </a:r>
            <a:r>
              <a:rPr u="sng">
                <a:solidFill>
                  <a:schemeClr val="accent5"/>
                </a:solidFill>
                <a:uFill>
                  <a:solidFill>
                    <a:schemeClr val="accent5"/>
                  </a:solidFill>
                </a:uFill>
                <a:hlinkClick r:id="rId9" invalidUrl="" action="" tgtFrame="" tooltip="" history="1" highlightClick="0" endSnd="0"/>
              </a:rPr>
              <a:t>issues</a:t>
            </a:r>
          </a:p>
          <a:p>
            <a:pPr marL="457200" indent="-317500">
              <a:lnSpc>
                <a:spcPct val="150000"/>
              </a:lnSpc>
              <a:buClr>
                <a:srgbClr val="000000"/>
              </a:buClr>
              <a:buSzPts val="1400"/>
              <a:buFont typeface="Helvetica"/>
              <a:buChar char="★"/>
              <a:defRPr>
                <a:latin typeface="Montserrat"/>
                <a:ea typeface="Montserrat"/>
                <a:cs typeface="Montserrat"/>
                <a:sym typeface="Montserrat"/>
              </a:defRPr>
            </a:pPr>
            <a:r>
              <a:t>Implement and share your experiences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35;p25"/>
          <p:cNvSpPr txBox="1"/>
          <p:nvPr>
            <p:ph type="title"/>
          </p:nvPr>
        </p:nvSpPr>
        <p:spPr>
          <a:xfrm>
            <a:off x="490249" y="450150"/>
            <a:ext cx="6367802" cy="4090800"/>
          </a:xfrm>
          <a:prstGeom prst="rect">
            <a:avLst/>
          </a:prstGeom>
        </p:spPr>
        <p:txBody>
          <a:bodyPr/>
          <a:lstStyle/>
          <a:p>
            <a:pPr/>
            <a:r>
              <a:t>Thank you</a:t>
            </a:r>
          </a:p>
        </p:txBody>
      </p:sp>
      <p:sp>
        <p:nvSpPr>
          <p:cNvPr id="155" name="Google Shape;136;p25"/>
          <p:cNvSpPr txBox="1"/>
          <p:nvPr>
            <p:ph type="body" sz="half" idx="4294967295"/>
          </p:nvPr>
        </p:nvSpPr>
        <p:spPr>
          <a:xfrm>
            <a:off x="311699" y="3258275"/>
            <a:ext cx="8520602" cy="1717501"/>
          </a:xfrm>
          <a:prstGeom prst="rect">
            <a:avLst/>
          </a:prstGeom>
        </p:spPr>
        <p:txBody>
          <a:bodyPr/>
          <a:lstStyle/>
          <a:p>
            <a:pPr marL="0" indent="0" defTabSz="850391">
              <a:buSzTx/>
              <a:buNone/>
              <a:defRPr sz="2790"/>
            </a:pPr>
            <a:r>
              <a:t> </a:t>
            </a:r>
          </a:p>
          <a:p>
            <a:pPr marL="0" indent="0" algn="r" defTabSz="850391">
              <a:lnSpc>
                <a:spcPct val="100000"/>
              </a:lnSpc>
              <a:spcBef>
                <a:spcPts val="1400"/>
              </a:spcBef>
              <a:buSzTx/>
              <a:buNone/>
              <a:defRPr sz="1488"/>
            </a:pPr>
            <a:r>
              <a:t>Neil Jefferies</a:t>
            </a:r>
          </a:p>
          <a:p>
            <a:pPr marL="0" indent="0" algn="r" defTabSz="850391">
              <a:lnSpc>
                <a:spcPct val="100000"/>
              </a:lnSpc>
              <a:buSzTx/>
              <a:buNone/>
              <a:defRPr sz="1488"/>
            </a:pPr>
            <a:r>
              <a:t>Bodleian Libraries, University of Oxford/Data Futures GmbH</a:t>
            </a:r>
          </a:p>
          <a:p>
            <a:pPr marL="0" indent="0" algn="r" defTabSz="850391">
              <a:lnSpc>
                <a:spcPct val="100000"/>
              </a:lnSpc>
              <a:buSzTx/>
              <a:buNone/>
              <a:defRPr sz="1488" u="sng">
                <a:solidFill>
                  <a:schemeClr val="accent5"/>
                </a:solidFill>
              </a:defRPr>
            </a:pPr>
            <a:r>
              <a:rPr>
                <a:uFill>
                  <a:solidFill>
                    <a:schemeClr val="accent5"/>
                  </a:solidFill>
                </a:uFill>
                <a:hlinkClick r:id="rId2" invalidUrl="" action="" tgtFrame="" tooltip="" history="1" highlightClick="0" endSnd="0"/>
              </a:rPr>
              <a:t>neil.jefferies@bodleian.ox.ac.uk</a:t>
            </a:r>
          </a:p>
          <a:p>
            <a:pPr marL="0" indent="0" algn="r" defTabSz="850391">
              <a:lnSpc>
                <a:spcPct val="100000"/>
              </a:lnSpc>
              <a:buSzTx/>
              <a:buNone/>
              <a:defRPr sz="1488"/>
            </a:pPr>
            <a:r>
              <a:t>@NeilSJefferies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60;p14"/>
          <p:cNvSpPr txBox="1"/>
          <p:nvPr>
            <p:ph type="title"/>
          </p:nvPr>
        </p:nvSpPr>
        <p:spPr>
          <a:xfrm>
            <a:off x="311275" y="515574"/>
            <a:ext cx="8375399" cy="4075802"/>
          </a:xfrm>
          <a:prstGeom prst="rect">
            <a:avLst/>
          </a:prstGeom>
        </p:spPr>
        <p:txBody>
          <a:bodyPr/>
          <a:lstStyle/>
          <a:p>
            <a:pPr algn="l">
              <a:defRPr sz="3000"/>
            </a:pPr>
            <a:r>
              <a:t>OCFL is...</a:t>
            </a:r>
          </a:p>
          <a:p>
            <a:pPr algn="l"/>
            <a:endParaRPr sz="3000"/>
          </a:p>
          <a:p>
            <a:pPr indent="457200" algn="l">
              <a:defRPr sz="3000"/>
            </a:pPr>
            <a:r>
              <a:t>an </a:t>
            </a:r>
            <a:r>
              <a:rPr b="1" i="1">
                <a:latin typeface="Montserrat"/>
                <a:ea typeface="Montserrat"/>
                <a:cs typeface="Montserrat"/>
                <a:sym typeface="Montserrat"/>
              </a:rPr>
              <a:t>open community effort</a:t>
            </a:r>
            <a:r>
              <a:t> to</a:t>
            </a:r>
          </a:p>
          <a:p>
            <a:pPr indent="914400" algn="l">
              <a:defRPr sz="3000"/>
            </a:pPr>
            <a:r>
              <a:t>define an </a:t>
            </a:r>
            <a:r>
              <a:rPr b="1" i="1">
                <a:latin typeface="Montserrat"/>
                <a:ea typeface="Montserrat"/>
                <a:cs typeface="Montserrat"/>
                <a:sym typeface="Montserrat"/>
              </a:rPr>
              <a:t>application-independent</a:t>
            </a:r>
            <a:endParaRPr b="1" i="1">
              <a:latin typeface="Montserrat"/>
              <a:ea typeface="Montserrat"/>
              <a:cs typeface="Montserrat"/>
              <a:sym typeface="Montserrat"/>
            </a:endParaRPr>
          </a:p>
          <a:p>
            <a:pPr indent="1371600" algn="l">
              <a:defRPr sz="3000"/>
            </a:pPr>
            <a:r>
              <a:t>way of </a:t>
            </a:r>
            <a:r>
              <a:rPr b="1" i="1">
                <a:latin typeface="Montserrat"/>
                <a:ea typeface="Montserrat"/>
                <a:cs typeface="Montserrat"/>
                <a:sym typeface="Montserrat"/>
              </a:rPr>
              <a:t>storing</a:t>
            </a:r>
            <a:endParaRPr b="1" i="1">
              <a:latin typeface="Montserrat"/>
              <a:ea typeface="Montserrat"/>
              <a:cs typeface="Montserrat"/>
              <a:sym typeface="Montserrat"/>
            </a:endParaRPr>
          </a:p>
          <a:p>
            <a:pPr indent="1828800" algn="l">
              <a:defRPr b="1" i="1" sz="3000">
                <a:latin typeface="Montserrat"/>
                <a:ea typeface="Montserrat"/>
                <a:cs typeface="Montserrat"/>
                <a:sym typeface="Montserrat"/>
              </a:defRPr>
            </a:pPr>
            <a:r>
              <a:t>versioned</a:t>
            </a:r>
            <a:r>
              <a:rPr b="0" i="0">
                <a:latin typeface="Montserrat Medium"/>
                <a:ea typeface="Montserrat Medium"/>
                <a:cs typeface="Montserrat Medium"/>
                <a:sym typeface="Montserrat Medium"/>
              </a:rPr>
              <a:t> data for</a:t>
            </a:r>
          </a:p>
          <a:p>
            <a:pPr indent="2286000" algn="l">
              <a:defRPr b="1" i="1" sz="3000">
                <a:latin typeface="Montserrat"/>
                <a:ea typeface="Montserrat"/>
                <a:cs typeface="Montserrat"/>
                <a:sym typeface="Montserrat"/>
              </a:defRPr>
            </a:pPr>
            <a:r>
              <a:t>long-term access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99999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65;p15" descr="Google Shape;65;p1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81250" y="762000"/>
            <a:ext cx="4381500" cy="4381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70;p16"/>
          <p:cNvSpPr txBox="1"/>
          <p:nvPr>
            <p:ph type="body" sz="half" idx="1"/>
          </p:nvPr>
        </p:nvSpPr>
        <p:spPr>
          <a:xfrm>
            <a:off x="4939500" y="724074"/>
            <a:ext cx="3837000" cy="3695102"/>
          </a:xfrm>
          <a:prstGeom prst="rect">
            <a:avLst/>
          </a:prstGeom>
        </p:spPr>
        <p:txBody>
          <a:bodyPr/>
          <a:lstStyle/>
          <a:p>
            <a:pPr marL="457200" indent="-336550" algn="l">
              <a:buClr>
                <a:schemeClr val="accent2">
                  <a:lumOff val="21764"/>
                </a:schemeClr>
              </a:buClr>
              <a:buSzPts val="1700"/>
              <a:buFont typeface="Helvetica"/>
              <a:buChar char="●"/>
              <a:defRPr sz="1700"/>
            </a:pPr>
            <a:r>
              <a:t>The data is stored together with its metadata.</a:t>
            </a:r>
          </a:p>
          <a:p>
            <a:pPr marL="457200" indent="-336550" algn="l">
              <a:buClr>
                <a:schemeClr val="accent2">
                  <a:lumOff val="21764"/>
                </a:schemeClr>
              </a:buClr>
              <a:buSzPts val="1700"/>
              <a:buFont typeface="Helvetica"/>
              <a:buChar char="●"/>
              <a:defRPr sz="1700"/>
            </a:pPr>
            <a:r>
              <a:t>Falls in line with standards about preserving access to data.</a:t>
            </a:r>
          </a:p>
          <a:p>
            <a:pPr marL="457200" indent="-336550" algn="l">
              <a:buClr>
                <a:schemeClr val="accent2">
                  <a:lumOff val="21764"/>
                </a:schemeClr>
              </a:buClr>
              <a:buSzPts val="1700"/>
              <a:buFont typeface="Helvetica"/>
              <a:buChar char="●"/>
              <a:defRPr sz="1700"/>
            </a:pPr>
            <a:r>
              <a:t>Allows ease of mapping from one system to another, with the ability to keep a picture of the past.</a:t>
            </a:r>
          </a:p>
        </p:txBody>
      </p:sp>
      <p:sp>
        <p:nvSpPr>
          <p:cNvPr id="117" name="Google Shape;71;p16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Completeness</a:t>
            </a:r>
          </a:p>
        </p:txBody>
      </p:sp>
      <p:sp>
        <p:nvSpPr>
          <p:cNvPr id="118" name="Google Shape;72;p16"/>
          <p:cNvSpPr txBox="1"/>
          <p:nvPr/>
        </p:nvSpPr>
        <p:spPr>
          <a:xfrm>
            <a:off x="265500" y="2803075"/>
            <a:ext cx="4045200" cy="123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 fontScale="100000" lnSpcReduction="0"/>
          </a:bodyPr>
          <a:lstStyle>
            <a:lvl1pPr marL="228600">
              <a:lnSpc>
                <a:spcPct val="115000"/>
              </a:lnSpc>
              <a:spcBef>
                <a:spcPts val="1600"/>
              </a:spcBef>
              <a:defRPr i="1" sz="1600">
                <a:solidFill>
                  <a:schemeClr val="accent2">
                    <a:lumOff val="21764"/>
                  </a:schemeClr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/>
            <a:r>
              <a:t>so that a application can be rebuilt from the files it stores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77;p17"/>
          <p:cNvSpPr txBox="1"/>
          <p:nvPr>
            <p:ph type="body" sz="half" idx="1"/>
          </p:nvPr>
        </p:nvSpPr>
        <p:spPr>
          <a:xfrm>
            <a:off x="4939500" y="724074"/>
            <a:ext cx="3837000" cy="3695102"/>
          </a:xfrm>
          <a:prstGeom prst="rect">
            <a:avLst/>
          </a:prstGeom>
        </p:spPr>
        <p:txBody>
          <a:bodyPr/>
          <a:lstStyle/>
          <a:p>
            <a:pPr marL="457200" indent="-34290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800"/>
              <a:buFont typeface="Helvetica"/>
              <a:buChar char="●"/>
              <a:defRPr sz="1800"/>
            </a:pPr>
            <a:r>
              <a:t>In disaster recovery situations, humans should be able to understand the data.</a:t>
            </a:r>
          </a:p>
          <a:p>
            <a:pPr marL="457200" indent="-34290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800"/>
              <a:buFont typeface="Helvetica"/>
              <a:buChar char="●"/>
              <a:defRPr sz="1800"/>
            </a:pPr>
            <a:r>
              <a:t>Machine readability allows for simple applications to be placed on top of an existing OCFL storage root.</a:t>
            </a:r>
          </a:p>
        </p:txBody>
      </p:sp>
      <p:sp>
        <p:nvSpPr>
          <p:cNvPr id="121" name="Google Shape;78;p17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Parsability</a:t>
            </a:r>
          </a:p>
        </p:txBody>
      </p:sp>
      <p:sp>
        <p:nvSpPr>
          <p:cNvPr id="122" name="Google Shape;79;p17"/>
          <p:cNvSpPr txBox="1"/>
          <p:nvPr/>
        </p:nvSpPr>
        <p:spPr>
          <a:xfrm>
            <a:off x="265500" y="2803075"/>
            <a:ext cx="4045200" cy="123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 fontScale="100000" lnSpcReduction="0"/>
          </a:bodyPr>
          <a:lstStyle>
            <a:lvl1pPr marL="228600">
              <a:lnSpc>
                <a:spcPct val="115000"/>
              </a:lnSpc>
              <a:spcBef>
                <a:spcPts val="1600"/>
              </a:spcBef>
              <a:defRPr i="1" sz="1600">
                <a:solidFill>
                  <a:schemeClr val="accent2">
                    <a:lumOff val="21764"/>
                  </a:schemeClr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/>
            <a:r>
              <a:t>both by humans and machines, to ensure data can be understood in the absence of original software</a:t>
            </a:r>
          </a:p>
        </p:txBody>
      </p:sp>
      <p:pic>
        <p:nvPicPr>
          <p:cNvPr id="123" name="Google Shape;80;p17" descr="Google Shape;80;p1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58299" y="3469349"/>
            <a:ext cx="4120726" cy="28845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85;p18"/>
          <p:cNvSpPr/>
          <p:nvPr/>
        </p:nvSpPr>
        <p:spPr>
          <a:xfrm>
            <a:off x="6652475" y="1771350"/>
            <a:ext cx="1896901" cy="301501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solidFill>
              <a:srgbClr val="B7B7B7"/>
            </a:solidFill>
          </a:ln>
        </p:spPr>
        <p:txBody>
          <a:bodyPr lIns="0" tIns="0" rIns="0" bIns="0" anchor="ctr"/>
          <a:lstStyle/>
          <a:p>
            <a:pPr/>
          </a:p>
        </p:txBody>
      </p:sp>
      <p:sp>
        <p:nvSpPr>
          <p:cNvPr id="126" name="Google Shape;86;p18"/>
          <p:cNvSpPr txBox="1"/>
          <p:nvPr>
            <p:ph type="body" sz="half" idx="1"/>
          </p:nvPr>
        </p:nvSpPr>
        <p:spPr>
          <a:xfrm>
            <a:off x="4939500" y="724074"/>
            <a:ext cx="3837000" cy="3695102"/>
          </a:xfrm>
          <a:prstGeom prst="rect">
            <a:avLst/>
          </a:prstGeom>
        </p:spPr>
        <p:txBody>
          <a:bodyPr/>
          <a:lstStyle/>
          <a:p>
            <a:pPr marL="457200" indent="-34290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800"/>
              <a:buFont typeface="Helvetica"/>
              <a:buChar char="●"/>
              <a:defRPr sz="1800"/>
            </a:pPr>
            <a:r>
              <a:t>Strong fixity is built into OCFL.</a:t>
            </a:r>
          </a:p>
          <a:p>
            <a:pPr marL="457200" indent="-34290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800"/>
              <a:buFont typeface="Helvetica"/>
              <a:buChar char="●"/>
              <a:defRPr sz="1800"/>
            </a:pPr>
            <a:r>
              <a:t>Data can easily be validated using the </a:t>
            </a:r>
            <a:r>
              <a:rPr>
                <a:solidFill>
                  <a:srgbClr val="98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inventory.json</a:t>
            </a:r>
            <a:r>
              <a:t>.</a:t>
            </a:r>
          </a:p>
          <a:p>
            <a:pPr marL="457200" indent="-34290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800"/>
              <a:buFont typeface="Helvetica"/>
              <a:buChar char="●"/>
              <a:defRPr sz="1800"/>
            </a:pPr>
            <a:r>
              <a:t>Data can be completely self-contained.</a:t>
            </a:r>
          </a:p>
        </p:txBody>
      </p:sp>
      <p:sp>
        <p:nvSpPr>
          <p:cNvPr id="127" name="Google Shape;87;p18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Robustness</a:t>
            </a:r>
          </a:p>
        </p:txBody>
      </p:sp>
      <p:sp>
        <p:nvSpPr>
          <p:cNvPr id="128" name="Google Shape;88;p18"/>
          <p:cNvSpPr txBox="1"/>
          <p:nvPr/>
        </p:nvSpPr>
        <p:spPr>
          <a:xfrm>
            <a:off x="265500" y="2803075"/>
            <a:ext cx="4045200" cy="123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 fontScale="100000" lnSpcReduction="0"/>
          </a:bodyPr>
          <a:lstStyle>
            <a:lvl1pPr marL="228600">
              <a:lnSpc>
                <a:spcPct val="115000"/>
              </a:lnSpc>
              <a:spcBef>
                <a:spcPts val="1600"/>
              </a:spcBef>
              <a:defRPr i="1" sz="1600">
                <a:solidFill>
                  <a:schemeClr val="accent2">
                    <a:lumOff val="21764"/>
                  </a:schemeClr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/>
            <a:r>
              <a:t>against errors, corruption, and migration between storage technologies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93;p19"/>
          <p:cNvSpPr/>
          <p:nvPr/>
        </p:nvSpPr>
        <p:spPr>
          <a:xfrm>
            <a:off x="5505849" y="3016000"/>
            <a:ext cx="1896901" cy="301501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solidFill>
              <a:srgbClr val="B7B7B7"/>
            </a:solidFill>
          </a:ln>
        </p:spPr>
        <p:txBody>
          <a:bodyPr lIns="0" tIns="0" rIns="0" bIns="0" anchor="ctr"/>
          <a:lstStyle/>
          <a:p>
            <a:pPr/>
          </a:p>
        </p:txBody>
      </p:sp>
      <p:sp>
        <p:nvSpPr>
          <p:cNvPr id="131" name="Google Shape;94;p19"/>
          <p:cNvSpPr txBox="1"/>
          <p:nvPr>
            <p:ph type="body" sz="half" idx="1"/>
          </p:nvPr>
        </p:nvSpPr>
        <p:spPr>
          <a:xfrm>
            <a:off x="4939500" y="724074"/>
            <a:ext cx="3837000" cy="3695102"/>
          </a:xfrm>
          <a:prstGeom prst="rect">
            <a:avLst/>
          </a:prstGeom>
        </p:spPr>
        <p:txBody>
          <a:bodyPr/>
          <a:lstStyle/>
          <a:p>
            <a:pPr marL="457200" indent="-34290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800"/>
              <a:buFont typeface="Helvetica"/>
              <a:buChar char="●"/>
              <a:defRPr sz="1800"/>
            </a:pPr>
            <a:r>
              <a:t>Changes to data are tracked over time.</a:t>
            </a:r>
          </a:p>
          <a:p>
            <a:pPr marL="457200" indent="-34290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800"/>
              <a:buFont typeface="Helvetica"/>
              <a:buChar char="●"/>
              <a:defRPr sz="1800"/>
            </a:pPr>
            <a:r>
              <a:t>Forward delta is employed to reduce the amount of data stored. </a:t>
            </a:r>
          </a:p>
          <a:p>
            <a:pPr marL="457200" indent="-34290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800"/>
              <a:buFont typeface="Helvetica"/>
              <a:buChar char="●"/>
              <a:defRPr sz="1800"/>
            </a:pPr>
            <a:r>
              <a:t>Previous versions of can be reconstructed using the </a:t>
            </a:r>
            <a:r>
              <a:rPr>
                <a:solidFill>
                  <a:srgbClr val="A61C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inventory.json</a:t>
            </a:r>
            <a:r>
              <a:t> file</a:t>
            </a:r>
          </a:p>
        </p:txBody>
      </p:sp>
      <p:sp>
        <p:nvSpPr>
          <p:cNvPr id="132" name="Google Shape;95;p19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Versioning</a:t>
            </a:r>
          </a:p>
        </p:txBody>
      </p:sp>
      <p:sp>
        <p:nvSpPr>
          <p:cNvPr id="133" name="Google Shape;96;p19"/>
          <p:cNvSpPr txBox="1"/>
          <p:nvPr/>
        </p:nvSpPr>
        <p:spPr>
          <a:xfrm>
            <a:off x="265500" y="2803075"/>
            <a:ext cx="4045200" cy="123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 fontScale="100000" lnSpcReduction="0"/>
          </a:bodyPr>
          <a:lstStyle>
            <a:lvl1pPr marL="228600">
              <a:lnSpc>
                <a:spcPct val="115000"/>
              </a:lnSpc>
              <a:spcBef>
                <a:spcPts val="1600"/>
              </a:spcBef>
              <a:defRPr i="1" sz="1600">
                <a:solidFill>
                  <a:schemeClr val="accent2">
                    <a:lumOff val="21764"/>
                  </a:schemeClr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/>
            <a:r>
              <a:t>so applications can make changes to data allowing its history to persist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01;p20"/>
          <p:cNvSpPr txBox="1"/>
          <p:nvPr>
            <p:ph type="body" sz="half" idx="1"/>
          </p:nvPr>
        </p:nvSpPr>
        <p:spPr>
          <a:xfrm>
            <a:off x="4939500" y="724074"/>
            <a:ext cx="3837000" cy="3695102"/>
          </a:xfrm>
          <a:prstGeom prst="rect">
            <a:avLst/>
          </a:prstGeom>
        </p:spPr>
        <p:txBody>
          <a:bodyPr/>
          <a:lstStyle/>
          <a:p>
            <a:pPr marL="457200" indent="-34290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800"/>
              <a:buFont typeface="Helvetica"/>
              <a:buChar char="●"/>
              <a:defRPr sz="1800"/>
            </a:pPr>
            <a:r>
              <a:t>Designed to work with various storage infrastructures including object stores prevalent in cloud offerings (e.g. Amazon S3).</a:t>
            </a:r>
          </a:p>
          <a:p>
            <a:pPr marL="457200" indent="-34290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800"/>
              <a:buFont typeface="Helvetica"/>
              <a:buChar char="●"/>
              <a:defRPr sz="1800"/>
            </a:pPr>
            <a:r>
              <a:t>Supports conventional filesystem metaphor.</a:t>
            </a:r>
          </a:p>
          <a:p>
            <a:pPr marL="457200" indent="-34290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800"/>
              <a:buFont typeface="Helvetica"/>
              <a:buChar char="●"/>
              <a:defRPr sz="1800"/>
            </a:pPr>
            <a:r>
              <a:t>Can be implemented to ensure deduplication of data, lowering overall storage costs.</a:t>
            </a:r>
          </a:p>
        </p:txBody>
      </p:sp>
      <p:sp>
        <p:nvSpPr>
          <p:cNvPr id="136" name="Google Shape;102;p20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Storage Diversity</a:t>
            </a:r>
          </a:p>
        </p:txBody>
      </p:sp>
      <p:sp>
        <p:nvSpPr>
          <p:cNvPr id="137" name="Google Shape;103;p20"/>
          <p:cNvSpPr txBox="1"/>
          <p:nvPr/>
        </p:nvSpPr>
        <p:spPr>
          <a:xfrm>
            <a:off x="265500" y="2803075"/>
            <a:ext cx="4045200" cy="123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 fontScale="100000" lnSpcReduction="0"/>
          </a:bodyPr>
          <a:lstStyle>
            <a:lvl1pPr marL="228600">
              <a:lnSpc>
                <a:spcPct val="115000"/>
              </a:lnSpc>
              <a:spcBef>
                <a:spcPts val="1600"/>
              </a:spcBef>
              <a:defRPr i="1" sz="1600">
                <a:solidFill>
                  <a:schemeClr val="accent2">
                    <a:lumOff val="21764"/>
                  </a:schemeClr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/>
            <a:r>
              <a:t>to ensure data can be stored on diverse storage infrastructures including cloud object stores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08;p21"/>
          <p:cNvSpPr txBox="1"/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</p:spPr>
        <p:txBody>
          <a:bodyPr/>
          <a:lstStyle>
            <a:lvl1pPr defTabSz="822959">
              <a:defRPr sz="2520">
                <a:solidFill>
                  <a:srgbClr val="434343"/>
                </a:solidFill>
              </a:defRPr>
            </a:lvl1pPr>
          </a:lstStyle>
          <a:p>
            <a:pPr/>
            <a:r>
              <a:t>OCFL Status</a:t>
            </a:r>
          </a:p>
        </p:txBody>
      </p:sp>
      <p:sp>
        <p:nvSpPr>
          <p:cNvPr id="140" name="Google Shape;109;p21"/>
          <p:cNvSpPr txBox="1"/>
          <p:nvPr>
            <p:ph type="body" sz="half" idx="1"/>
          </p:nvPr>
        </p:nvSpPr>
        <p:spPr>
          <a:xfrm>
            <a:off x="311699" y="1152475"/>
            <a:ext cx="4260301" cy="34164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endParaRPr sz="2000"/>
          </a:p>
          <a:p>
            <a:pPr marL="0" indent="0">
              <a:spcBef>
                <a:spcPts val="1600"/>
              </a:spcBef>
              <a:buSzTx/>
              <a:buNone/>
              <a:defRPr sz="2000"/>
            </a:pPr>
            <a:r>
              <a:t>Release milestones</a:t>
            </a:r>
          </a:p>
          <a:p>
            <a:pPr>
              <a:spcBef>
                <a:spcPts val="1600"/>
              </a:spcBef>
              <a:defRPr i="1"/>
            </a:pPr>
            <a:r>
              <a:t>Alpha 0.1 - Oct 2018</a:t>
            </a:r>
          </a:p>
          <a:p>
            <a:pPr>
              <a:defRPr i="1"/>
            </a:pPr>
            <a:r>
              <a:t>Alpha 0.2 - Feb 2019</a:t>
            </a:r>
          </a:p>
          <a:p>
            <a:pPr>
              <a:defRPr i="1"/>
            </a:pPr>
            <a:r>
              <a:t>Beta 0.3 - Jun 2019</a:t>
            </a:r>
          </a:p>
          <a:p>
            <a:pPr>
              <a:defRPr i="1"/>
            </a:pPr>
            <a:r>
              <a:t>Release 1.0 - July 2020</a:t>
            </a:r>
          </a:p>
        </p:txBody>
      </p:sp>
      <p:sp>
        <p:nvSpPr>
          <p:cNvPr id="141" name="Google Shape;110;p21"/>
          <p:cNvSpPr txBox="1"/>
          <p:nvPr/>
        </p:nvSpPr>
        <p:spPr>
          <a:xfrm>
            <a:off x="4262649" y="1152475"/>
            <a:ext cx="4576502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 fontScale="100000" lnSpcReduction="0"/>
          </a:bodyPr>
          <a:lstStyle/>
          <a:p>
            <a:pPr>
              <a:lnSpc>
                <a:spcPct val="115000"/>
              </a:lnSpc>
              <a:defRPr sz="1800">
                <a:solidFill>
                  <a:schemeClr val="accent2">
                    <a:lumOff val="21764"/>
                  </a:schemeClr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endParaRPr sz="2000"/>
          </a:p>
          <a:p>
            <a:pPr>
              <a:lnSpc>
                <a:spcPct val="115000"/>
              </a:lnSpc>
              <a:spcBef>
                <a:spcPts val="1600"/>
              </a:spcBef>
              <a:defRPr sz="2000">
                <a:solidFill>
                  <a:schemeClr val="accent2">
                    <a:lumOff val="21764"/>
                  </a:schemeClr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Release criteria</a:t>
            </a:r>
          </a:p>
          <a:p>
            <a:pPr marL="457200" indent="-342900">
              <a:lnSpc>
                <a:spcPct val="115000"/>
              </a:lnSpc>
              <a:spcBef>
                <a:spcPts val="1600"/>
              </a:spcBef>
              <a:buClr>
                <a:schemeClr val="accent2">
                  <a:lumOff val="21764"/>
                </a:schemeClr>
              </a:buClr>
              <a:buSzPts val="1800"/>
              <a:buFont typeface="Helvetica"/>
              <a:buChar char="●"/>
              <a:defRPr i="1" sz="1800">
                <a:solidFill>
                  <a:schemeClr val="accent2">
                    <a:lumOff val="21764"/>
                  </a:schemeClr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1.0 Validator ✔</a:t>
            </a:r>
          </a:p>
          <a:p>
            <a:pPr marL="457200" indent="-342900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800"/>
              <a:buFont typeface="Helvetica"/>
              <a:buChar char="●"/>
              <a:defRPr i="1" sz="1800">
                <a:solidFill>
                  <a:schemeClr val="accent2">
                    <a:lumOff val="21764"/>
                  </a:schemeClr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Test suite ✔</a:t>
            </a:r>
          </a:p>
          <a:p>
            <a:pPr marL="457200" indent="-342900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800"/>
              <a:buFont typeface="Helvetica"/>
              <a:buChar char="●"/>
              <a:defRPr i="1" sz="1800">
                <a:solidFill>
                  <a:schemeClr val="accent2">
                    <a:lumOff val="21764"/>
                  </a:schemeClr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Fixture objects ✔</a:t>
            </a:r>
          </a:p>
          <a:p>
            <a:pPr marL="457200" indent="-342900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800"/>
              <a:buFont typeface="Helvetica"/>
              <a:buChar char="●"/>
              <a:defRPr i="1" sz="1800">
                <a:solidFill>
                  <a:schemeClr val="accent2">
                    <a:lumOff val="21764"/>
                  </a:schemeClr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t>Two institutional commitments ✔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